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870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38512F"/>
                </a:solidFill>
                <a:latin typeface="Lora" pitchFamily="34" charset="0"/>
                <a:ea typeface="Lora" pitchFamily="34" charset="-122"/>
                <a:cs typeface="Lora" pitchFamily="34" charset="-120"/>
              </a:rPr>
              <a:t>Massive Data Breach at Tesla</a:t>
            </a:r>
            <a:endParaRPr lang="en-US" sz="6036" dirty="0"/>
          </a:p>
        </p:txBody>
      </p:sp>
      <p:sp>
        <p:nvSpPr>
          <p:cNvPr id="6" name="Text 3"/>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Two former Tesla employees have been accused of stealing sensitive company data and leaking it to the public, resulting in a massive data breach that has rocked the electric vehicle giant.</a:t>
            </a:r>
            <a:endParaRPr lang="en-US" sz="1750" dirty="0"/>
          </a:p>
        </p:txBody>
      </p:sp>
      <p:sp>
        <p:nvSpPr>
          <p:cNvPr id="7" name="Shape 4"/>
          <p:cNvSpPr/>
          <p:nvPr/>
        </p:nvSpPr>
        <p:spPr>
          <a:xfrm>
            <a:off x="833199" y="5719882"/>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5703213"/>
            <a:ext cx="2369225"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740807"/>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Conclusion: Protecting Against Insider Threats</a:t>
            </a:r>
            <a:endParaRPr lang="en-US" sz="4374" dirty="0"/>
          </a:p>
        </p:txBody>
      </p:sp>
      <p:sp>
        <p:nvSpPr>
          <p:cNvPr id="5" name="Shape 3"/>
          <p:cNvSpPr/>
          <p:nvPr/>
        </p:nvSpPr>
        <p:spPr>
          <a:xfrm>
            <a:off x="2348389" y="2573893"/>
            <a:ext cx="4855726" cy="2346365"/>
          </a:xfrm>
          <a:prstGeom prst="roundRect">
            <a:avLst>
              <a:gd name="adj" fmla="val 2841"/>
            </a:avLst>
          </a:prstGeom>
          <a:solidFill>
            <a:srgbClr val="F6E9D5"/>
          </a:solidFill>
          <a:ln/>
        </p:spPr>
      </p:sp>
      <p:sp>
        <p:nvSpPr>
          <p:cNvPr id="6" name="Text 4"/>
          <p:cNvSpPr/>
          <p:nvPr/>
        </p:nvSpPr>
        <p:spPr>
          <a:xfrm>
            <a:off x="2570559" y="2796064"/>
            <a:ext cx="4411385"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Comprehensive Security Measures</a:t>
            </a:r>
            <a:endParaRPr lang="en-US" sz="2187" dirty="0"/>
          </a:p>
        </p:txBody>
      </p:sp>
      <p:sp>
        <p:nvSpPr>
          <p:cNvPr id="7" name="Text 5"/>
          <p:cNvSpPr/>
          <p:nvPr/>
        </p:nvSpPr>
        <p:spPr>
          <a:xfrm>
            <a:off x="2570559" y="3623667"/>
            <a:ext cx="4411385"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Implementing robust security controls, access restrictions, and employee monitoring can help mitigate the risk of insider threats.</a:t>
            </a:r>
            <a:endParaRPr lang="en-US" sz="1750" dirty="0"/>
          </a:p>
        </p:txBody>
      </p:sp>
      <p:sp>
        <p:nvSpPr>
          <p:cNvPr id="8" name="Shape 6"/>
          <p:cNvSpPr/>
          <p:nvPr/>
        </p:nvSpPr>
        <p:spPr>
          <a:xfrm>
            <a:off x="7426285" y="2573893"/>
            <a:ext cx="4855726" cy="2346365"/>
          </a:xfrm>
          <a:prstGeom prst="roundRect">
            <a:avLst>
              <a:gd name="adj" fmla="val 2841"/>
            </a:avLst>
          </a:prstGeom>
          <a:solidFill>
            <a:srgbClr val="F6E9D5"/>
          </a:solidFill>
          <a:ln/>
        </p:spPr>
      </p:sp>
      <p:sp>
        <p:nvSpPr>
          <p:cNvPr id="9" name="Text 7"/>
          <p:cNvSpPr/>
          <p:nvPr/>
        </p:nvSpPr>
        <p:spPr>
          <a:xfrm>
            <a:off x="7648456" y="2796064"/>
            <a:ext cx="3028712"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Continuous Monitoring</a:t>
            </a:r>
            <a:endParaRPr lang="en-US" sz="2187" dirty="0"/>
          </a:p>
        </p:txBody>
      </p:sp>
      <p:sp>
        <p:nvSpPr>
          <p:cNvPr id="10" name="Text 8"/>
          <p:cNvSpPr/>
          <p:nvPr/>
        </p:nvSpPr>
        <p:spPr>
          <a:xfrm>
            <a:off x="7648456" y="3276481"/>
            <a:ext cx="4411385"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Regularly reviewing user activities, detecting anomalies, and investigating suspicious behaviors are crucial for early detection of insider threats.</a:t>
            </a:r>
            <a:endParaRPr lang="en-US" sz="1750" dirty="0"/>
          </a:p>
        </p:txBody>
      </p:sp>
      <p:sp>
        <p:nvSpPr>
          <p:cNvPr id="11" name="Shape 9"/>
          <p:cNvSpPr/>
          <p:nvPr/>
        </p:nvSpPr>
        <p:spPr>
          <a:xfrm>
            <a:off x="2348389" y="5142428"/>
            <a:ext cx="4855726" cy="2346365"/>
          </a:xfrm>
          <a:prstGeom prst="roundRect">
            <a:avLst>
              <a:gd name="adj" fmla="val 2841"/>
            </a:avLst>
          </a:prstGeom>
          <a:solidFill>
            <a:srgbClr val="F6E9D5"/>
          </a:solidFill>
          <a:ln/>
        </p:spPr>
      </p:sp>
      <p:sp>
        <p:nvSpPr>
          <p:cNvPr id="12" name="Text 10"/>
          <p:cNvSpPr/>
          <p:nvPr/>
        </p:nvSpPr>
        <p:spPr>
          <a:xfrm>
            <a:off x="2570559" y="5364599"/>
            <a:ext cx="3318272"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Promote Security Culture</a:t>
            </a:r>
            <a:endParaRPr lang="en-US" sz="2187" dirty="0"/>
          </a:p>
        </p:txBody>
      </p:sp>
      <p:sp>
        <p:nvSpPr>
          <p:cNvPr id="13" name="Text 11"/>
          <p:cNvSpPr/>
          <p:nvPr/>
        </p:nvSpPr>
        <p:spPr>
          <a:xfrm>
            <a:off x="2570559" y="5845016"/>
            <a:ext cx="4411385"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Fostering a security-aware culture, providing security training, and encouraging employee engagement can empower the workforce to be vigilant against insider threats.</a:t>
            </a:r>
            <a:endParaRPr lang="en-US" sz="1750" dirty="0"/>
          </a:p>
        </p:txBody>
      </p:sp>
      <p:sp>
        <p:nvSpPr>
          <p:cNvPr id="14" name="Shape 12"/>
          <p:cNvSpPr/>
          <p:nvPr/>
        </p:nvSpPr>
        <p:spPr>
          <a:xfrm>
            <a:off x="7426285" y="5142428"/>
            <a:ext cx="4855726" cy="2346365"/>
          </a:xfrm>
          <a:prstGeom prst="roundRect">
            <a:avLst>
              <a:gd name="adj" fmla="val 2841"/>
            </a:avLst>
          </a:prstGeom>
          <a:solidFill>
            <a:srgbClr val="F6E9D5"/>
          </a:solidFill>
          <a:ln/>
        </p:spPr>
      </p:sp>
      <p:sp>
        <p:nvSpPr>
          <p:cNvPr id="15" name="Text 13"/>
          <p:cNvSpPr/>
          <p:nvPr/>
        </p:nvSpPr>
        <p:spPr>
          <a:xfrm>
            <a:off x="7648456" y="5364599"/>
            <a:ext cx="300228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Incident Response Plan</a:t>
            </a:r>
            <a:endParaRPr lang="en-US" sz="2187" dirty="0"/>
          </a:p>
        </p:txBody>
      </p:sp>
      <p:sp>
        <p:nvSpPr>
          <p:cNvPr id="16" name="Text 14"/>
          <p:cNvSpPr/>
          <p:nvPr/>
        </p:nvSpPr>
        <p:spPr>
          <a:xfrm>
            <a:off x="7648456" y="5845016"/>
            <a:ext cx="4411385"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Developing a well-defined incident response plan can help organizations quickly contain the impact and minimize the damage from an insider breach.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What Happened: The Insider Threat</a:t>
            </a:r>
            <a:endParaRPr lang="en-US" sz="4374" dirty="0"/>
          </a:p>
        </p:txBody>
      </p:sp>
      <p:sp>
        <p:nvSpPr>
          <p:cNvPr id="6" name="Text 3"/>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Tesla, a leading electric vehicle manufacturer, fell victim to a massive data breach orchestrated by two former employees. These insiders, with access to sensitive company information, exploited their positions to steal valuable trade secrets and customer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The Perpetrators: Two Former Tesla Employees</a:t>
            </a:r>
            <a:endParaRPr lang="en-US" sz="4374" dirty="0"/>
          </a:p>
        </p:txBody>
      </p:sp>
      <p:sp>
        <p:nvSpPr>
          <p:cNvPr id="6" name="Text 3"/>
          <p:cNvSpPr/>
          <p:nvPr/>
        </p:nvSpPr>
        <p:spPr>
          <a:xfrm>
            <a:off x="833199" y="3606879"/>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massive data breach at Tesla was carried out by two former employees who stole sensitive company information. These individuals had previously worked at the electric vehicle manufacturer but had left the company under unknown circumstances.</a:t>
            </a:r>
            <a:endParaRPr lang="en-US" sz="1750" dirty="0"/>
          </a:p>
        </p:txBody>
      </p:sp>
      <p:sp>
        <p:nvSpPr>
          <p:cNvPr id="7" name="Text 4"/>
          <p:cNvSpPr/>
          <p:nvPr/>
        </p:nvSpPr>
        <p:spPr>
          <a:xfrm>
            <a:off x="833199" y="5278398"/>
            <a:ext cx="7477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ex-employees leveraged their insider knowledge and access to Tesla's systems to illegally obtain confidential data, including trade secrets and strategic plans. Their actions put the company's competitive edge and reputation at risk.</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935236"/>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Stolen Data: Sensitive Company Information</a:t>
            </a:r>
            <a:endParaRPr lang="en-US" sz="4374" dirty="0"/>
          </a:p>
        </p:txBody>
      </p:sp>
      <p:sp>
        <p:nvSpPr>
          <p:cNvPr id="5" name="Shape 3"/>
          <p:cNvSpPr/>
          <p:nvPr/>
        </p:nvSpPr>
        <p:spPr>
          <a:xfrm>
            <a:off x="2348389" y="2941915"/>
            <a:ext cx="499943" cy="499943"/>
          </a:xfrm>
          <a:prstGeom prst="roundRect">
            <a:avLst>
              <a:gd name="adj" fmla="val 13333"/>
            </a:avLst>
          </a:prstGeom>
          <a:solidFill>
            <a:srgbClr val="F6E9D5"/>
          </a:solidFill>
          <a:ln/>
        </p:spPr>
      </p:sp>
      <p:sp>
        <p:nvSpPr>
          <p:cNvPr id="6" name="Text 4"/>
          <p:cNvSpPr/>
          <p:nvPr/>
        </p:nvSpPr>
        <p:spPr>
          <a:xfrm>
            <a:off x="2537698" y="2983587"/>
            <a:ext cx="121325"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7" name="Text 5"/>
          <p:cNvSpPr/>
          <p:nvPr/>
        </p:nvSpPr>
        <p:spPr>
          <a:xfrm>
            <a:off x="3070503" y="3018234"/>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Trade Secrets</a:t>
            </a:r>
            <a:endParaRPr lang="en-US" sz="2187" dirty="0"/>
          </a:p>
        </p:txBody>
      </p:sp>
      <p:sp>
        <p:nvSpPr>
          <p:cNvPr id="8" name="Text 6"/>
          <p:cNvSpPr/>
          <p:nvPr/>
        </p:nvSpPr>
        <p:spPr>
          <a:xfrm>
            <a:off x="3070503" y="3498652"/>
            <a:ext cx="4133612"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former employees stole proprietary designs, manufacturing processes, and financial data - the crown jewels of Tesla's intellectual property.</a:t>
            </a:r>
            <a:endParaRPr lang="en-US" sz="1750" dirty="0"/>
          </a:p>
        </p:txBody>
      </p:sp>
      <p:sp>
        <p:nvSpPr>
          <p:cNvPr id="9" name="Shape 7"/>
          <p:cNvSpPr/>
          <p:nvPr/>
        </p:nvSpPr>
        <p:spPr>
          <a:xfrm>
            <a:off x="7426285" y="2941915"/>
            <a:ext cx="499943" cy="499943"/>
          </a:xfrm>
          <a:prstGeom prst="roundRect">
            <a:avLst>
              <a:gd name="adj" fmla="val 13333"/>
            </a:avLst>
          </a:prstGeom>
          <a:solidFill>
            <a:srgbClr val="F6E9D5"/>
          </a:solidFill>
          <a:ln/>
        </p:spPr>
      </p:sp>
      <p:sp>
        <p:nvSpPr>
          <p:cNvPr id="10" name="Text 8"/>
          <p:cNvSpPr/>
          <p:nvPr/>
        </p:nvSpPr>
        <p:spPr>
          <a:xfrm>
            <a:off x="7586663" y="2983587"/>
            <a:ext cx="17907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1" name="Text 9"/>
          <p:cNvSpPr/>
          <p:nvPr/>
        </p:nvSpPr>
        <p:spPr>
          <a:xfrm>
            <a:off x="8148399" y="3018234"/>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Customer Database</a:t>
            </a:r>
            <a:endParaRPr lang="en-US" sz="2187" dirty="0"/>
          </a:p>
        </p:txBody>
      </p:sp>
      <p:sp>
        <p:nvSpPr>
          <p:cNvPr id="12" name="Text 10"/>
          <p:cNvSpPr/>
          <p:nvPr/>
        </p:nvSpPr>
        <p:spPr>
          <a:xfrm>
            <a:off x="8148399" y="3498652"/>
            <a:ext cx="4133612"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They also accessed Tesla's customer database, including contact information and purchase histories of thousands of electric vehicle owners.</a:t>
            </a:r>
            <a:endParaRPr lang="en-US" sz="1750" dirty="0"/>
          </a:p>
        </p:txBody>
      </p:sp>
      <p:sp>
        <p:nvSpPr>
          <p:cNvPr id="13" name="Shape 11"/>
          <p:cNvSpPr/>
          <p:nvPr/>
        </p:nvSpPr>
        <p:spPr>
          <a:xfrm>
            <a:off x="2348389" y="5316022"/>
            <a:ext cx="499943" cy="499943"/>
          </a:xfrm>
          <a:prstGeom prst="roundRect">
            <a:avLst>
              <a:gd name="adj" fmla="val 13333"/>
            </a:avLst>
          </a:prstGeom>
          <a:solidFill>
            <a:srgbClr val="F6E9D5"/>
          </a:solidFill>
          <a:ln/>
        </p:spPr>
      </p:sp>
      <p:sp>
        <p:nvSpPr>
          <p:cNvPr id="14" name="Text 12"/>
          <p:cNvSpPr/>
          <p:nvPr/>
        </p:nvSpPr>
        <p:spPr>
          <a:xfrm>
            <a:off x="2505432" y="5357693"/>
            <a:ext cx="185738"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3070503" y="5392341"/>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Future Product Plans</a:t>
            </a:r>
            <a:endParaRPr lang="en-US" sz="2187" dirty="0"/>
          </a:p>
        </p:txBody>
      </p:sp>
      <p:sp>
        <p:nvSpPr>
          <p:cNvPr id="16" name="Text 14"/>
          <p:cNvSpPr/>
          <p:nvPr/>
        </p:nvSpPr>
        <p:spPr>
          <a:xfrm>
            <a:off x="3070503" y="5872758"/>
            <a:ext cx="4133612"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Sensitive information about Tesla's upcoming models and new technologies was taken, giving rivals an unfair competitive advantage.</a:t>
            </a:r>
            <a:endParaRPr lang="en-US" sz="1750" dirty="0"/>
          </a:p>
        </p:txBody>
      </p:sp>
      <p:sp>
        <p:nvSpPr>
          <p:cNvPr id="17" name="Shape 15"/>
          <p:cNvSpPr/>
          <p:nvPr/>
        </p:nvSpPr>
        <p:spPr>
          <a:xfrm>
            <a:off x="7426285" y="5316022"/>
            <a:ext cx="499943" cy="499943"/>
          </a:xfrm>
          <a:prstGeom prst="roundRect">
            <a:avLst>
              <a:gd name="adj" fmla="val 13333"/>
            </a:avLst>
          </a:prstGeom>
          <a:solidFill>
            <a:srgbClr val="F6E9D5"/>
          </a:solidFill>
          <a:ln/>
        </p:spPr>
      </p:sp>
      <p:sp>
        <p:nvSpPr>
          <p:cNvPr id="18" name="Text 16"/>
          <p:cNvSpPr/>
          <p:nvPr/>
        </p:nvSpPr>
        <p:spPr>
          <a:xfrm>
            <a:off x="7585829" y="5357693"/>
            <a:ext cx="180737"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4</a:t>
            </a:r>
            <a:endParaRPr lang="en-US" sz="2624" dirty="0"/>
          </a:p>
        </p:txBody>
      </p:sp>
      <p:sp>
        <p:nvSpPr>
          <p:cNvPr id="19" name="Text 17"/>
          <p:cNvSpPr/>
          <p:nvPr/>
        </p:nvSpPr>
        <p:spPr>
          <a:xfrm>
            <a:off x="8148399" y="5392341"/>
            <a:ext cx="277749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Financial Projections</a:t>
            </a:r>
            <a:endParaRPr lang="en-US" sz="2187" dirty="0"/>
          </a:p>
        </p:txBody>
      </p:sp>
      <p:sp>
        <p:nvSpPr>
          <p:cNvPr id="20" name="Text 18"/>
          <p:cNvSpPr/>
          <p:nvPr/>
        </p:nvSpPr>
        <p:spPr>
          <a:xfrm>
            <a:off x="8148399" y="5872758"/>
            <a:ext cx="4133612"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Confidential financial data, including sales forecasts, profit margins, and investment plans, was stolen and could be used to manipulate stock prices.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dirty="0">
                <a:solidFill>
                  <a:srgbClr val="38512F"/>
                </a:solidFill>
                <a:latin typeface="Lora" pitchFamily="34" charset="0"/>
                <a:ea typeface="Lora" pitchFamily="34" charset="-122"/>
                <a:cs typeface="Lora" pitchFamily="34" charset="-120"/>
              </a:rPr>
              <a:t>Breach Discovery: How it was Detected</a:t>
            </a:r>
            <a:endParaRPr lang="en-US" sz="4338" dirty="0"/>
          </a:p>
        </p:txBody>
      </p:sp>
      <p:sp>
        <p:nvSpPr>
          <p:cNvPr id="6" name="Shape 3"/>
          <p:cNvSpPr/>
          <p:nvPr/>
        </p:nvSpPr>
        <p:spPr>
          <a:xfrm>
            <a:off x="1143119" y="2315170"/>
            <a:ext cx="27503" cy="5306854"/>
          </a:xfrm>
          <a:prstGeom prst="rect">
            <a:avLst/>
          </a:prstGeom>
          <a:solidFill>
            <a:srgbClr val="38512F"/>
          </a:solidFill>
          <a:ln/>
        </p:spPr>
      </p:sp>
      <p:sp>
        <p:nvSpPr>
          <p:cNvPr id="7" name="Shape 4"/>
          <p:cNvSpPr/>
          <p:nvPr/>
        </p:nvSpPr>
        <p:spPr>
          <a:xfrm>
            <a:off x="1404699" y="2721352"/>
            <a:ext cx="771168" cy="27503"/>
          </a:xfrm>
          <a:prstGeom prst="rect">
            <a:avLst/>
          </a:prstGeom>
          <a:solidFill>
            <a:srgbClr val="38512F"/>
          </a:solidFill>
          <a:ln/>
        </p:spPr>
      </p:sp>
      <p:sp>
        <p:nvSpPr>
          <p:cNvPr id="8" name="Shape 5"/>
          <p:cNvSpPr/>
          <p:nvPr/>
        </p:nvSpPr>
        <p:spPr>
          <a:xfrm>
            <a:off x="908923" y="2487335"/>
            <a:ext cx="495776" cy="495776"/>
          </a:xfrm>
          <a:prstGeom prst="roundRect">
            <a:avLst>
              <a:gd name="adj" fmla="val 13334"/>
            </a:avLst>
          </a:prstGeom>
          <a:solidFill>
            <a:srgbClr val="F6E9D5"/>
          </a:solidFill>
          <a:ln/>
        </p:spPr>
      </p:sp>
      <p:sp>
        <p:nvSpPr>
          <p:cNvPr id="9" name="Text 6"/>
          <p:cNvSpPr/>
          <p:nvPr/>
        </p:nvSpPr>
        <p:spPr>
          <a:xfrm>
            <a:off x="1096566" y="2528649"/>
            <a:ext cx="120372" cy="413147"/>
          </a:xfrm>
          <a:prstGeom prst="rect">
            <a:avLst/>
          </a:prstGeom>
          <a:noFill/>
          <a:ln/>
        </p:spPr>
        <p:txBody>
          <a:bodyPr wrap="none" rtlCol="0" anchor="t"/>
          <a:lstStyle/>
          <a:p>
            <a:pPr marL="0" indent="0" algn="ctr">
              <a:lnSpc>
                <a:spcPts val="3253"/>
              </a:lnSpc>
              <a:buNone/>
            </a:pPr>
            <a:r>
              <a:rPr lang="en-US" sz="2603" dirty="0">
                <a:solidFill>
                  <a:srgbClr val="38512F"/>
                </a:solidFill>
                <a:latin typeface="Lora" pitchFamily="34" charset="0"/>
                <a:ea typeface="Lora" pitchFamily="34" charset="-122"/>
                <a:cs typeface="Lora" pitchFamily="34" charset="-120"/>
              </a:rPr>
              <a:t>1</a:t>
            </a:r>
            <a:endParaRPr lang="en-US" sz="2603" dirty="0"/>
          </a:p>
        </p:txBody>
      </p:sp>
      <p:sp>
        <p:nvSpPr>
          <p:cNvPr id="10" name="Text 7"/>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dirty="0">
                <a:solidFill>
                  <a:srgbClr val="38512F"/>
                </a:solidFill>
                <a:latin typeface="Lora" pitchFamily="34" charset="0"/>
                <a:ea typeface="Lora" pitchFamily="34" charset="-122"/>
                <a:cs typeface="Lora" pitchFamily="34" charset="-120"/>
              </a:rPr>
              <a:t>Internal Monitoring</a:t>
            </a:r>
            <a:endParaRPr lang="en-US" sz="2169" dirty="0"/>
          </a:p>
        </p:txBody>
      </p:sp>
      <p:sp>
        <p:nvSpPr>
          <p:cNvPr id="11" name="Text 8"/>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3A3630"/>
                </a:solidFill>
                <a:latin typeface="Source Sans Pro" pitchFamily="34" charset="0"/>
                <a:ea typeface="Source Sans Pro" pitchFamily="34" charset="-122"/>
                <a:cs typeface="Source Sans Pro" pitchFamily="34" charset="-120"/>
              </a:rPr>
              <a:t>Tesla's security team detected suspicious activity on the company's internal systems, including unauthorized access to sensitive data.</a:t>
            </a:r>
            <a:endParaRPr lang="en-US" sz="1735" dirty="0"/>
          </a:p>
        </p:txBody>
      </p:sp>
      <p:sp>
        <p:nvSpPr>
          <p:cNvPr id="12" name="Shape 9"/>
          <p:cNvSpPr/>
          <p:nvPr/>
        </p:nvSpPr>
        <p:spPr>
          <a:xfrm>
            <a:off x="1404699" y="4563725"/>
            <a:ext cx="771168" cy="27503"/>
          </a:xfrm>
          <a:prstGeom prst="rect">
            <a:avLst/>
          </a:prstGeom>
          <a:solidFill>
            <a:srgbClr val="38512F"/>
          </a:solidFill>
          <a:ln/>
        </p:spPr>
      </p:sp>
      <p:sp>
        <p:nvSpPr>
          <p:cNvPr id="13" name="Shape 10"/>
          <p:cNvSpPr/>
          <p:nvPr/>
        </p:nvSpPr>
        <p:spPr>
          <a:xfrm>
            <a:off x="908923" y="4329708"/>
            <a:ext cx="495776" cy="495776"/>
          </a:xfrm>
          <a:prstGeom prst="roundRect">
            <a:avLst>
              <a:gd name="adj" fmla="val 13334"/>
            </a:avLst>
          </a:prstGeom>
          <a:solidFill>
            <a:srgbClr val="F6E9D5"/>
          </a:solidFill>
          <a:ln/>
        </p:spPr>
      </p:sp>
      <p:sp>
        <p:nvSpPr>
          <p:cNvPr id="14" name="Text 11"/>
          <p:cNvSpPr/>
          <p:nvPr/>
        </p:nvSpPr>
        <p:spPr>
          <a:xfrm>
            <a:off x="1067991" y="4371023"/>
            <a:ext cx="177522" cy="413147"/>
          </a:xfrm>
          <a:prstGeom prst="rect">
            <a:avLst/>
          </a:prstGeom>
          <a:noFill/>
          <a:ln/>
        </p:spPr>
        <p:txBody>
          <a:bodyPr wrap="none" rtlCol="0" anchor="t"/>
          <a:lstStyle/>
          <a:p>
            <a:pPr marL="0" indent="0" algn="ctr">
              <a:lnSpc>
                <a:spcPts val="3253"/>
              </a:lnSpc>
              <a:buNone/>
            </a:pPr>
            <a:r>
              <a:rPr lang="en-US" sz="2603" dirty="0">
                <a:solidFill>
                  <a:srgbClr val="38512F"/>
                </a:solidFill>
                <a:latin typeface="Lora" pitchFamily="34" charset="0"/>
                <a:ea typeface="Lora" pitchFamily="34" charset="-122"/>
                <a:cs typeface="Lora" pitchFamily="34" charset="-120"/>
              </a:rPr>
              <a:t>2</a:t>
            </a:r>
            <a:endParaRPr lang="en-US" sz="2603" dirty="0"/>
          </a:p>
        </p:txBody>
      </p:sp>
      <p:sp>
        <p:nvSpPr>
          <p:cNvPr id="15" name="Text 12"/>
          <p:cNvSpPr/>
          <p:nvPr/>
        </p:nvSpPr>
        <p:spPr>
          <a:xfrm>
            <a:off x="2368748" y="4377809"/>
            <a:ext cx="2820472" cy="344329"/>
          </a:xfrm>
          <a:prstGeom prst="rect">
            <a:avLst/>
          </a:prstGeom>
          <a:noFill/>
          <a:ln/>
        </p:spPr>
        <p:txBody>
          <a:bodyPr wrap="none" rtlCol="0" anchor="t"/>
          <a:lstStyle/>
          <a:p>
            <a:pPr marL="0" indent="0" algn="l">
              <a:lnSpc>
                <a:spcPts val="2711"/>
              </a:lnSpc>
              <a:buNone/>
            </a:pPr>
            <a:r>
              <a:rPr lang="en-US" sz="2169" dirty="0">
                <a:solidFill>
                  <a:srgbClr val="38512F"/>
                </a:solidFill>
                <a:latin typeface="Lora" pitchFamily="34" charset="0"/>
                <a:ea typeface="Lora" pitchFamily="34" charset="-122"/>
                <a:cs typeface="Lora" pitchFamily="34" charset="-120"/>
              </a:rPr>
              <a:t>Forensic Investigation</a:t>
            </a:r>
            <a:endParaRPr lang="en-US" sz="2169" dirty="0"/>
          </a:p>
        </p:txBody>
      </p:sp>
      <p:sp>
        <p:nvSpPr>
          <p:cNvPr id="16" name="Text 13"/>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3A3630"/>
                </a:solidFill>
                <a:latin typeface="Source Sans Pro" pitchFamily="34" charset="0"/>
                <a:ea typeface="Source Sans Pro" pitchFamily="34" charset="-122"/>
                <a:cs typeface="Source Sans Pro" pitchFamily="34" charset="-120"/>
              </a:rPr>
              <a:t>A thorough forensic investigation was launched to trace the data breach back to its source and identify the perpetrators.</a:t>
            </a:r>
            <a:endParaRPr lang="en-US" sz="1735" dirty="0"/>
          </a:p>
        </p:txBody>
      </p:sp>
      <p:sp>
        <p:nvSpPr>
          <p:cNvPr id="17" name="Shape 14"/>
          <p:cNvSpPr/>
          <p:nvPr/>
        </p:nvSpPr>
        <p:spPr>
          <a:xfrm>
            <a:off x="1404699" y="6406098"/>
            <a:ext cx="771168" cy="27503"/>
          </a:xfrm>
          <a:prstGeom prst="rect">
            <a:avLst/>
          </a:prstGeom>
          <a:solidFill>
            <a:srgbClr val="38512F"/>
          </a:solidFill>
          <a:ln/>
        </p:spPr>
      </p:sp>
      <p:sp>
        <p:nvSpPr>
          <p:cNvPr id="18" name="Shape 15"/>
          <p:cNvSpPr/>
          <p:nvPr/>
        </p:nvSpPr>
        <p:spPr>
          <a:xfrm>
            <a:off x="908923" y="6172081"/>
            <a:ext cx="495776" cy="495776"/>
          </a:xfrm>
          <a:prstGeom prst="roundRect">
            <a:avLst>
              <a:gd name="adj" fmla="val 13334"/>
            </a:avLst>
          </a:prstGeom>
          <a:solidFill>
            <a:srgbClr val="F6E9D5"/>
          </a:solidFill>
          <a:ln/>
        </p:spPr>
      </p:sp>
      <p:sp>
        <p:nvSpPr>
          <p:cNvPr id="19" name="Text 16"/>
          <p:cNvSpPr/>
          <p:nvPr/>
        </p:nvSpPr>
        <p:spPr>
          <a:xfrm>
            <a:off x="1064776" y="6213396"/>
            <a:ext cx="184071" cy="413147"/>
          </a:xfrm>
          <a:prstGeom prst="rect">
            <a:avLst/>
          </a:prstGeom>
          <a:noFill/>
          <a:ln/>
        </p:spPr>
        <p:txBody>
          <a:bodyPr wrap="none" rtlCol="0" anchor="t"/>
          <a:lstStyle/>
          <a:p>
            <a:pPr marL="0" indent="0" algn="ctr">
              <a:lnSpc>
                <a:spcPts val="3253"/>
              </a:lnSpc>
              <a:buNone/>
            </a:pPr>
            <a:r>
              <a:rPr lang="en-US" sz="2603" dirty="0">
                <a:solidFill>
                  <a:srgbClr val="38512F"/>
                </a:solidFill>
                <a:latin typeface="Lora" pitchFamily="34" charset="0"/>
                <a:ea typeface="Lora" pitchFamily="34" charset="-122"/>
                <a:cs typeface="Lora" pitchFamily="34" charset="-120"/>
              </a:rPr>
              <a:t>3</a:t>
            </a:r>
            <a:endParaRPr lang="en-US" sz="2603" dirty="0"/>
          </a:p>
        </p:txBody>
      </p:sp>
      <p:sp>
        <p:nvSpPr>
          <p:cNvPr id="20" name="Text 17"/>
          <p:cNvSpPr/>
          <p:nvPr/>
        </p:nvSpPr>
        <p:spPr>
          <a:xfrm>
            <a:off x="2368748" y="6220182"/>
            <a:ext cx="2754511" cy="344329"/>
          </a:xfrm>
          <a:prstGeom prst="rect">
            <a:avLst/>
          </a:prstGeom>
          <a:noFill/>
          <a:ln/>
        </p:spPr>
        <p:txBody>
          <a:bodyPr wrap="none" rtlCol="0" anchor="t"/>
          <a:lstStyle/>
          <a:p>
            <a:pPr marL="0" indent="0" algn="l">
              <a:lnSpc>
                <a:spcPts val="2711"/>
              </a:lnSpc>
              <a:buNone/>
            </a:pPr>
            <a:r>
              <a:rPr lang="en-US" sz="2169" dirty="0">
                <a:solidFill>
                  <a:srgbClr val="38512F"/>
                </a:solidFill>
                <a:latin typeface="Lora" pitchFamily="34" charset="0"/>
                <a:ea typeface="Lora" pitchFamily="34" charset="-122"/>
                <a:cs typeface="Lora" pitchFamily="34" charset="-120"/>
              </a:rPr>
              <a:t>Whistleblower Tip</a:t>
            </a:r>
            <a:endParaRPr lang="en-US" sz="2169" dirty="0"/>
          </a:p>
        </p:txBody>
      </p:sp>
      <p:sp>
        <p:nvSpPr>
          <p:cNvPr id="21" name="Text 18"/>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3A3630"/>
                </a:solidFill>
                <a:latin typeface="Source Sans Pro" pitchFamily="34" charset="0"/>
                <a:ea typeface="Source Sans Pro" pitchFamily="34" charset="-122"/>
                <a:cs typeface="Source Sans Pro" pitchFamily="34" charset="-120"/>
              </a:rPr>
              <a:t>One of the former employees felt remorseful and anonymously reported the data theft to Tesla, prompting the company to take immediate action.</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821531"/>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Breach Impact: Consequences for Tesla</a:t>
            </a:r>
            <a:endParaRPr lang="en-US" sz="4374" dirty="0"/>
          </a:p>
        </p:txBody>
      </p:sp>
      <p:sp>
        <p:nvSpPr>
          <p:cNvPr id="5" name="Text 3"/>
          <p:cNvSpPr/>
          <p:nvPr/>
        </p:nvSpPr>
        <p:spPr>
          <a:xfrm>
            <a:off x="2348389" y="2743438"/>
            <a:ext cx="4695706"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massive data breach had severe consequences for Tesla. Sensitive information, including proprietary technology and trade secrets, was stolen by the former employees. This posed a significant risk to the company's competitive edge and ability to innovate.</a:t>
            </a:r>
            <a:endParaRPr lang="en-US" sz="1750" dirty="0"/>
          </a:p>
        </p:txBody>
      </p:sp>
      <p:sp>
        <p:nvSpPr>
          <p:cNvPr id="6" name="Text 4"/>
          <p:cNvSpPr/>
          <p:nvPr/>
        </p:nvSpPr>
        <p:spPr>
          <a:xfrm>
            <a:off x="2348389" y="5075753"/>
            <a:ext cx="4695706"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The breach also eroded customer trust and damaged Tesla's reputation as a leader in the electric vehicle industry. The incident highlighted the importance of robust cybersecurity measures and the need to closely monitor employee activities to mitigate insider threats.</a:t>
            </a:r>
            <a:endParaRPr lang="en-US" sz="1750" dirty="0"/>
          </a:p>
        </p:txBody>
      </p:sp>
      <p:pic>
        <p:nvPicPr>
          <p:cNvPr id="7" name="Image 0" descr="preencoded.png"/>
          <p:cNvPicPr>
            <a:picLocks noChangeAspect="1"/>
          </p:cNvPicPr>
          <p:nvPr/>
        </p:nvPicPr>
        <p:blipFill>
          <a:blip r:embed="rId3"/>
          <a:stretch>
            <a:fillRect/>
          </a:stretch>
        </p:blipFill>
        <p:spPr>
          <a:xfrm>
            <a:off x="7593687" y="2793444"/>
            <a:ext cx="4695706" cy="24581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30791"/>
          </a:xfrm>
          <a:prstGeom prst="rect">
            <a:avLst/>
          </a:prstGeom>
          <a:solidFill>
            <a:srgbClr val="FEF5E7"/>
          </a:solidFill>
          <a:ln/>
        </p:spPr>
      </p:sp>
      <p:pic>
        <p:nvPicPr>
          <p:cNvPr id="4" name="Image 0" descr="preencoded.png"/>
          <p:cNvPicPr>
            <a:picLocks noChangeAspect="1"/>
          </p:cNvPicPr>
          <p:nvPr/>
        </p:nvPicPr>
        <p:blipFill>
          <a:blip r:embed="rId3"/>
          <a:stretch>
            <a:fillRect/>
          </a:stretch>
        </p:blipFill>
        <p:spPr>
          <a:xfrm>
            <a:off x="10980420" y="0"/>
            <a:ext cx="3657600" cy="8230791"/>
          </a:xfrm>
          <a:prstGeom prst="rect">
            <a:avLst/>
          </a:prstGeom>
        </p:spPr>
      </p:pic>
      <p:sp>
        <p:nvSpPr>
          <p:cNvPr id="5" name="Text 2"/>
          <p:cNvSpPr/>
          <p:nvPr/>
        </p:nvSpPr>
        <p:spPr>
          <a:xfrm>
            <a:off x="828556" y="607576"/>
            <a:ext cx="9315688" cy="1381125"/>
          </a:xfrm>
          <a:prstGeom prst="rect">
            <a:avLst/>
          </a:prstGeom>
          <a:noFill/>
          <a:ln/>
        </p:spPr>
        <p:txBody>
          <a:bodyPr wrap="square" rtlCol="0" anchor="t"/>
          <a:lstStyle/>
          <a:p>
            <a:pPr marL="0" indent="0">
              <a:lnSpc>
                <a:spcPts val="5437"/>
              </a:lnSpc>
              <a:buNone/>
            </a:pPr>
            <a:r>
              <a:rPr lang="en-US" sz="4350" dirty="0">
                <a:solidFill>
                  <a:srgbClr val="38512F"/>
                </a:solidFill>
                <a:latin typeface="Lora" pitchFamily="34" charset="0"/>
                <a:ea typeface="Lora" pitchFamily="34" charset="-122"/>
                <a:cs typeface="Lora" pitchFamily="34" charset="-120"/>
              </a:rPr>
              <a:t>Insider Threat Risks: Lessons Learned</a:t>
            </a:r>
            <a:endParaRPr lang="en-US" sz="4350" dirty="0"/>
          </a:p>
        </p:txBody>
      </p:sp>
      <p:pic>
        <p:nvPicPr>
          <p:cNvPr id="6" name="Image 1" descr="preencoded.png"/>
          <p:cNvPicPr>
            <a:picLocks noChangeAspect="1"/>
          </p:cNvPicPr>
          <p:nvPr/>
        </p:nvPicPr>
        <p:blipFill>
          <a:blip r:embed="rId4"/>
          <a:stretch>
            <a:fillRect/>
          </a:stretch>
        </p:blipFill>
        <p:spPr>
          <a:xfrm>
            <a:off x="828556" y="2320052"/>
            <a:ext cx="1104781" cy="1767721"/>
          </a:xfrm>
          <a:prstGeom prst="rect">
            <a:avLst/>
          </a:prstGeom>
        </p:spPr>
      </p:pic>
      <p:sp>
        <p:nvSpPr>
          <p:cNvPr id="7" name="Text 3"/>
          <p:cNvSpPr/>
          <p:nvPr/>
        </p:nvSpPr>
        <p:spPr>
          <a:xfrm>
            <a:off x="2264688" y="2540913"/>
            <a:ext cx="4188619" cy="345281"/>
          </a:xfrm>
          <a:prstGeom prst="rect">
            <a:avLst/>
          </a:prstGeom>
          <a:noFill/>
          <a:ln/>
        </p:spPr>
        <p:txBody>
          <a:bodyPr wrap="none" rtlCol="0" anchor="t"/>
          <a:lstStyle/>
          <a:p>
            <a:pPr marL="0" indent="0" algn="l">
              <a:lnSpc>
                <a:spcPts val="2719"/>
              </a:lnSpc>
              <a:buNone/>
            </a:pPr>
            <a:r>
              <a:rPr lang="en-US" sz="2175" dirty="0">
                <a:solidFill>
                  <a:srgbClr val="38512F"/>
                </a:solidFill>
                <a:latin typeface="Lora" pitchFamily="34" charset="0"/>
                <a:ea typeface="Lora" pitchFamily="34" charset="-122"/>
                <a:cs typeface="Lora" pitchFamily="34" charset="-120"/>
              </a:rPr>
              <a:t>Underestimating Insider Threats</a:t>
            </a:r>
            <a:endParaRPr lang="en-US" sz="2175" dirty="0"/>
          </a:p>
        </p:txBody>
      </p:sp>
      <p:sp>
        <p:nvSpPr>
          <p:cNvPr id="8" name="Text 4"/>
          <p:cNvSpPr/>
          <p:nvPr/>
        </p:nvSpPr>
        <p:spPr>
          <a:xfrm>
            <a:off x="2264688" y="3018711"/>
            <a:ext cx="7879556" cy="706993"/>
          </a:xfrm>
          <a:prstGeom prst="rect">
            <a:avLst/>
          </a:prstGeom>
          <a:noFill/>
          <a:ln/>
        </p:spPr>
        <p:txBody>
          <a:bodyPr wrap="square" rtlCol="0" anchor="t"/>
          <a:lstStyle/>
          <a:p>
            <a:pPr marL="0" indent="0" algn="l">
              <a:lnSpc>
                <a:spcPts val="2784"/>
              </a:lnSpc>
              <a:buNone/>
            </a:pPr>
            <a:r>
              <a:rPr lang="en-US" sz="1740" dirty="0">
                <a:solidFill>
                  <a:srgbClr val="3A3630"/>
                </a:solidFill>
                <a:latin typeface="Source Sans Pro" pitchFamily="34" charset="0"/>
                <a:ea typeface="Source Sans Pro" pitchFamily="34" charset="-122"/>
                <a:cs typeface="Source Sans Pro" pitchFamily="34" charset="-120"/>
              </a:rPr>
              <a:t>Many organizations fail to recognize the significant risks posed by trusted insiders, often focusing solely on external threats.</a:t>
            </a:r>
            <a:endParaRPr lang="en-US" sz="1740" dirty="0"/>
          </a:p>
        </p:txBody>
      </p:sp>
      <p:pic>
        <p:nvPicPr>
          <p:cNvPr id="9" name="Image 2" descr="preencoded.png"/>
          <p:cNvPicPr>
            <a:picLocks noChangeAspect="1"/>
          </p:cNvPicPr>
          <p:nvPr/>
        </p:nvPicPr>
        <p:blipFill>
          <a:blip r:embed="rId5"/>
          <a:stretch>
            <a:fillRect/>
          </a:stretch>
        </p:blipFill>
        <p:spPr>
          <a:xfrm>
            <a:off x="828556" y="4087773"/>
            <a:ext cx="1104781" cy="1767721"/>
          </a:xfrm>
          <a:prstGeom prst="rect">
            <a:avLst/>
          </a:prstGeom>
        </p:spPr>
      </p:pic>
      <p:sp>
        <p:nvSpPr>
          <p:cNvPr id="10" name="Text 5"/>
          <p:cNvSpPr/>
          <p:nvPr/>
        </p:nvSpPr>
        <p:spPr>
          <a:xfrm>
            <a:off x="2264688" y="4308634"/>
            <a:ext cx="2762131" cy="345281"/>
          </a:xfrm>
          <a:prstGeom prst="rect">
            <a:avLst/>
          </a:prstGeom>
          <a:noFill/>
          <a:ln/>
        </p:spPr>
        <p:txBody>
          <a:bodyPr wrap="none" rtlCol="0" anchor="t"/>
          <a:lstStyle/>
          <a:p>
            <a:pPr marL="0" indent="0" algn="l">
              <a:lnSpc>
                <a:spcPts val="2719"/>
              </a:lnSpc>
              <a:buNone/>
            </a:pPr>
            <a:r>
              <a:rPr lang="en-US" sz="2175" dirty="0">
                <a:solidFill>
                  <a:srgbClr val="38512F"/>
                </a:solidFill>
                <a:latin typeface="Lora" pitchFamily="34" charset="0"/>
                <a:ea typeface="Lora" pitchFamily="34" charset="-122"/>
                <a:cs typeface="Lora" pitchFamily="34" charset="-120"/>
              </a:rPr>
              <a:t>Lack of Visibility</a:t>
            </a:r>
            <a:endParaRPr lang="en-US" sz="2175" dirty="0"/>
          </a:p>
        </p:txBody>
      </p:sp>
      <p:sp>
        <p:nvSpPr>
          <p:cNvPr id="11" name="Text 6"/>
          <p:cNvSpPr/>
          <p:nvPr/>
        </p:nvSpPr>
        <p:spPr>
          <a:xfrm>
            <a:off x="2264688" y="4786432"/>
            <a:ext cx="7879556" cy="706993"/>
          </a:xfrm>
          <a:prstGeom prst="rect">
            <a:avLst/>
          </a:prstGeom>
          <a:noFill/>
          <a:ln/>
        </p:spPr>
        <p:txBody>
          <a:bodyPr wrap="square" rtlCol="0" anchor="t"/>
          <a:lstStyle/>
          <a:p>
            <a:pPr marL="0" indent="0" algn="l">
              <a:lnSpc>
                <a:spcPts val="2784"/>
              </a:lnSpc>
              <a:buNone/>
            </a:pPr>
            <a:r>
              <a:rPr lang="en-US" sz="1740" dirty="0">
                <a:solidFill>
                  <a:srgbClr val="3A3630"/>
                </a:solidFill>
                <a:latin typeface="Source Sans Pro" pitchFamily="34" charset="0"/>
                <a:ea typeface="Source Sans Pro" pitchFamily="34" charset="-122"/>
                <a:cs typeface="Source Sans Pro" pitchFamily="34" charset="-120"/>
              </a:rPr>
              <a:t>Without proper monitoring and access controls, malicious insiders can operate undetected, freely accessing and exfiltrating sensitive data.</a:t>
            </a:r>
            <a:endParaRPr lang="en-US" sz="1740" dirty="0"/>
          </a:p>
        </p:txBody>
      </p:sp>
      <p:pic>
        <p:nvPicPr>
          <p:cNvPr id="12" name="Image 3" descr="preencoded.png"/>
          <p:cNvPicPr>
            <a:picLocks noChangeAspect="1"/>
          </p:cNvPicPr>
          <p:nvPr/>
        </p:nvPicPr>
        <p:blipFill>
          <a:blip r:embed="rId6"/>
          <a:stretch>
            <a:fillRect/>
          </a:stretch>
        </p:blipFill>
        <p:spPr>
          <a:xfrm>
            <a:off x="828556" y="5855494"/>
            <a:ext cx="1104781" cy="1767721"/>
          </a:xfrm>
          <a:prstGeom prst="rect">
            <a:avLst/>
          </a:prstGeom>
        </p:spPr>
      </p:pic>
      <p:sp>
        <p:nvSpPr>
          <p:cNvPr id="13" name="Text 7"/>
          <p:cNvSpPr/>
          <p:nvPr/>
        </p:nvSpPr>
        <p:spPr>
          <a:xfrm>
            <a:off x="2264688" y="6076355"/>
            <a:ext cx="3632002" cy="345281"/>
          </a:xfrm>
          <a:prstGeom prst="rect">
            <a:avLst/>
          </a:prstGeom>
          <a:noFill/>
          <a:ln/>
        </p:spPr>
        <p:txBody>
          <a:bodyPr wrap="none" rtlCol="0" anchor="t"/>
          <a:lstStyle/>
          <a:p>
            <a:pPr marL="0" indent="0" algn="l">
              <a:lnSpc>
                <a:spcPts val="2719"/>
              </a:lnSpc>
              <a:buNone/>
            </a:pPr>
            <a:r>
              <a:rPr lang="en-US" sz="2175" dirty="0">
                <a:solidFill>
                  <a:srgbClr val="38512F"/>
                </a:solidFill>
                <a:latin typeface="Lora" pitchFamily="34" charset="0"/>
                <a:ea typeface="Lora" pitchFamily="34" charset="-122"/>
                <a:cs typeface="Lora" pitchFamily="34" charset="-120"/>
              </a:rPr>
              <a:t>Inadequate Security Policies</a:t>
            </a:r>
            <a:endParaRPr lang="en-US" sz="2175" dirty="0"/>
          </a:p>
        </p:txBody>
      </p:sp>
      <p:sp>
        <p:nvSpPr>
          <p:cNvPr id="14" name="Text 8"/>
          <p:cNvSpPr/>
          <p:nvPr/>
        </p:nvSpPr>
        <p:spPr>
          <a:xfrm>
            <a:off x="2264688" y="6554153"/>
            <a:ext cx="7879556" cy="706993"/>
          </a:xfrm>
          <a:prstGeom prst="rect">
            <a:avLst/>
          </a:prstGeom>
          <a:noFill/>
          <a:ln/>
        </p:spPr>
        <p:txBody>
          <a:bodyPr wrap="square" rtlCol="0" anchor="t"/>
          <a:lstStyle/>
          <a:p>
            <a:pPr marL="0" indent="0" algn="l">
              <a:lnSpc>
                <a:spcPts val="2784"/>
              </a:lnSpc>
              <a:buNone/>
            </a:pPr>
            <a:r>
              <a:rPr lang="en-US" sz="1740" dirty="0">
                <a:solidFill>
                  <a:srgbClr val="3A3630"/>
                </a:solidFill>
                <a:latin typeface="Source Sans Pro" pitchFamily="34" charset="0"/>
                <a:ea typeface="Source Sans Pro" pitchFamily="34" charset="-122"/>
                <a:cs typeface="Source Sans Pro" pitchFamily="34" charset="-120"/>
              </a:rPr>
              <a:t>Weak or outdated security policies leave organizations vulnerable to insider threats, highlighting the need for comprehensive, adaptive measures.</a:t>
            </a:r>
            <a:endParaRPr lang="en-US" sz="17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807482"/>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Cybersecurity Measures: How to Prevent Future Breaches</a:t>
            </a:r>
            <a:endParaRPr lang="en-US" sz="4374" dirty="0"/>
          </a:p>
        </p:txBody>
      </p:sp>
      <p:sp>
        <p:nvSpPr>
          <p:cNvPr id="5" name="Text 3"/>
          <p:cNvSpPr/>
          <p:nvPr/>
        </p:nvSpPr>
        <p:spPr>
          <a:xfrm>
            <a:off x="2348389" y="2751653"/>
            <a:ext cx="2076807"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Employee Training</a:t>
            </a:r>
            <a:endParaRPr lang="en-US" sz="2187" dirty="0"/>
          </a:p>
        </p:txBody>
      </p:sp>
      <p:sp>
        <p:nvSpPr>
          <p:cNvPr id="6" name="Text 4"/>
          <p:cNvSpPr/>
          <p:nvPr/>
        </p:nvSpPr>
        <p:spPr>
          <a:xfrm>
            <a:off x="2348389" y="3668197"/>
            <a:ext cx="2076807" cy="355401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Ensure all employees receive comprehensive cybersecurity training to recognize and report potential threats, such as phishing attempts and unauthorized data access.</a:t>
            </a:r>
            <a:endParaRPr lang="en-US" sz="1750" dirty="0"/>
          </a:p>
        </p:txBody>
      </p:sp>
      <p:sp>
        <p:nvSpPr>
          <p:cNvPr id="7" name="Text 5"/>
          <p:cNvSpPr/>
          <p:nvPr/>
        </p:nvSpPr>
        <p:spPr>
          <a:xfrm>
            <a:off x="4974788" y="2751653"/>
            <a:ext cx="2076807"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Access Controls</a:t>
            </a:r>
            <a:endParaRPr lang="en-US" sz="2187" dirty="0"/>
          </a:p>
        </p:txBody>
      </p:sp>
      <p:sp>
        <p:nvSpPr>
          <p:cNvPr id="8" name="Text 6"/>
          <p:cNvSpPr/>
          <p:nvPr/>
        </p:nvSpPr>
        <p:spPr>
          <a:xfrm>
            <a:off x="4974788" y="3321010"/>
            <a:ext cx="2076807" cy="284321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Implement robust access controls, including multi-factor authentication and role-based permissions, to limit data access to only those who require it.</a:t>
            </a:r>
            <a:endParaRPr lang="en-US" sz="1750" dirty="0"/>
          </a:p>
        </p:txBody>
      </p:sp>
      <p:sp>
        <p:nvSpPr>
          <p:cNvPr id="9" name="Text 7"/>
          <p:cNvSpPr/>
          <p:nvPr/>
        </p:nvSpPr>
        <p:spPr>
          <a:xfrm>
            <a:off x="7601188" y="2751653"/>
            <a:ext cx="2076807"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Monitoring and Alerting</a:t>
            </a:r>
            <a:endParaRPr lang="en-US" sz="2187" dirty="0"/>
          </a:p>
        </p:txBody>
      </p:sp>
      <p:sp>
        <p:nvSpPr>
          <p:cNvPr id="10" name="Text 8"/>
          <p:cNvSpPr/>
          <p:nvPr/>
        </p:nvSpPr>
        <p:spPr>
          <a:xfrm>
            <a:off x="7601188" y="3668197"/>
            <a:ext cx="2076807" cy="2843213"/>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Deploy advanced monitoring solutions to detect suspicious user activities and data transfers, triggering real-time alerts to the security team.</a:t>
            </a:r>
            <a:endParaRPr lang="en-US" sz="1750" dirty="0"/>
          </a:p>
        </p:txBody>
      </p:sp>
      <p:sp>
        <p:nvSpPr>
          <p:cNvPr id="11" name="Text 9"/>
          <p:cNvSpPr/>
          <p:nvPr/>
        </p:nvSpPr>
        <p:spPr>
          <a:xfrm>
            <a:off x="10227588" y="2751653"/>
            <a:ext cx="2076807" cy="69437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Data Encryption</a:t>
            </a:r>
            <a:endParaRPr lang="en-US" sz="2187" dirty="0"/>
          </a:p>
        </p:txBody>
      </p:sp>
      <p:sp>
        <p:nvSpPr>
          <p:cNvPr id="12" name="Text 10"/>
          <p:cNvSpPr/>
          <p:nvPr/>
        </p:nvSpPr>
        <p:spPr>
          <a:xfrm>
            <a:off x="10227588" y="3668197"/>
            <a:ext cx="2076807"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Encrypt all sensitive data, both at rest and in transit, to protect it from unauthorized access in the event of a breach.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sp>
        <p:nvSpPr>
          <p:cNvPr id="4" name="Text 2"/>
          <p:cNvSpPr/>
          <p:nvPr/>
        </p:nvSpPr>
        <p:spPr>
          <a:xfrm>
            <a:off x="2348389" y="1680686"/>
            <a:ext cx="9933503" cy="138874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Importance of Employee Monitoring: Detecting Insider Threats</a:t>
            </a:r>
            <a:endParaRPr lang="en-US" sz="4374" dirty="0"/>
          </a:p>
        </p:txBody>
      </p:sp>
      <p:pic>
        <p:nvPicPr>
          <p:cNvPr id="5" name="Image 0" descr="preencoded.png"/>
          <p:cNvPicPr>
            <a:picLocks noChangeAspect="1"/>
          </p:cNvPicPr>
          <p:nvPr/>
        </p:nvPicPr>
        <p:blipFill>
          <a:blip r:embed="rId3"/>
          <a:stretch>
            <a:fillRect/>
          </a:stretch>
        </p:blipFill>
        <p:spPr>
          <a:xfrm>
            <a:off x="2348389" y="3513773"/>
            <a:ext cx="555427" cy="555427"/>
          </a:xfrm>
          <a:prstGeom prst="rect">
            <a:avLst/>
          </a:prstGeom>
        </p:spPr>
      </p:pic>
      <p:sp>
        <p:nvSpPr>
          <p:cNvPr id="6" name="Text 3"/>
          <p:cNvSpPr/>
          <p:nvPr/>
        </p:nvSpPr>
        <p:spPr>
          <a:xfrm>
            <a:off x="2348389" y="4291370"/>
            <a:ext cx="277749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Monitoring Systems</a:t>
            </a:r>
            <a:endParaRPr lang="en-US" sz="2187" dirty="0"/>
          </a:p>
        </p:txBody>
      </p:sp>
      <p:sp>
        <p:nvSpPr>
          <p:cNvPr id="7" name="Text 4"/>
          <p:cNvSpPr/>
          <p:nvPr/>
        </p:nvSpPr>
        <p:spPr>
          <a:xfrm>
            <a:off x="2348389" y="4771787"/>
            <a:ext cx="3088958" cy="1777008"/>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Comprehensive employee monitoring solutions can detect suspicious activity, such as unauthorized data access or transfer, in real-time.</a:t>
            </a:r>
            <a:endParaRPr lang="en-US" sz="1750" dirty="0"/>
          </a:p>
        </p:txBody>
      </p:sp>
      <p:pic>
        <p:nvPicPr>
          <p:cNvPr id="8" name="Image 1" descr="preencoded.png"/>
          <p:cNvPicPr>
            <a:picLocks noChangeAspect="1"/>
          </p:cNvPicPr>
          <p:nvPr/>
        </p:nvPicPr>
        <p:blipFill>
          <a:blip r:embed="rId4"/>
          <a:stretch>
            <a:fillRect/>
          </a:stretch>
        </p:blipFill>
        <p:spPr>
          <a:xfrm>
            <a:off x="5770602" y="3513773"/>
            <a:ext cx="555427" cy="555427"/>
          </a:xfrm>
          <a:prstGeom prst="rect">
            <a:avLst/>
          </a:prstGeom>
        </p:spPr>
      </p:pic>
      <p:sp>
        <p:nvSpPr>
          <p:cNvPr id="9" name="Text 5"/>
          <p:cNvSpPr/>
          <p:nvPr/>
        </p:nvSpPr>
        <p:spPr>
          <a:xfrm>
            <a:off x="5770602" y="4291370"/>
            <a:ext cx="277749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Analytics</a:t>
            </a:r>
            <a:endParaRPr lang="en-US" sz="2187" dirty="0"/>
          </a:p>
        </p:txBody>
      </p:sp>
      <p:sp>
        <p:nvSpPr>
          <p:cNvPr id="10" name="Text 6"/>
          <p:cNvSpPr/>
          <p:nvPr/>
        </p:nvSpPr>
        <p:spPr>
          <a:xfrm>
            <a:off x="5770602" y="4771787"/>
            <a:ext cx="3088958" cy="1777008"/>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Advanced data analytics can spot anomalies and identify potential insider threats by analyzing user behavior patterns and access logs.</a:t>
            </a:r>
            <a:endParaRPr lang="en-US" sz="1750" dirty="0"/>
          </a:p>
        </p:txBody>
      </p:sp>
      <p:pic>
        <p:nvPicPr>
          <p:cNvPr id="11" name="Image 2" descr="preencoded.png"/>
          <p:cNvPicPr>
            <a:picLocks noChangeAspect="1"/>
          </p:cNvPicPr>
          <p:nvPr/>
        </p:nvPicPr>
        <p:blipFill>
          <a:blip r:embed="rId5"/>
          <a:stretch>
            <a:fillRect/>
          </a:stretch>
        </p:blipFill>
        <p:spPr>
          <a:xfrm>
            <a:off x="9192816" y="3513773"/>
            <a:ext cx="555427" cy="555427"/>
          </a:xfrm>
          <a:prstGeom prst="rect">
            <a:avLst/>
          </a:prstGeom>
        </p:spPr>
      </p:pic>
      <p:sp>
        <p:nvSpPr>
          <p:cNvPr id="12" name="Text 7"/>
          <p:cNvSpPr/>
          <p:nvPr/>
        </p:nvSpPr>
        <p:spPr>
          <a:xfrm>
            <a:off x="9192816" y="4291370"/>
            <a:ext cx="277749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Dedicated Team</a:t>
            </a:r>
            <a:endParaRPr lang="en-US" sz="2187" dirty="0"/>
          </a:p>
        </p:txBody>
      </p:sp>
      <p:sp>
        <p:nvSpPr>
          <p:cNvPr id="13" name="Text 8"/>
          <p:cNvSpPr/>
          <p:nvPr/>
        </p:nvSpPr>
        <p:spPr>
          <a:xfrm>
            <a:off x="9192816" y="4771787"/>
            <a:ext cx="3089077" cy="1777008"/>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Maintaining a dedicated cybersecurity team to proactively monitor for and respond to insider threats is crucial for protecting sensitive data.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816</Words>
  <Application>Microsoft Office PowerPoint</Application>
  <PresentationFormat>Custom</PresentationFormat>
  <Paragraphs>75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Vardhan Reddy Pallapolu</cp:lastModifiedBy>
  <cp:revision>2</cp:revision>
  <dcterms:created xsi:type="dcterms:W3CDTF">2024-04-25T03:47:53Z</dcterms:created>
  <dcterms:modified xsi:type="dcterms:W3CDTF">2024-04-25T03:51:32Z</dcterms:modified>
</cp:coreProperties>
</file>